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2"/>
    <p:sldId id="330" r:id="rId3"/>
    <p:sldId id="352" r:id="rId4"/>
    <p:sldId id="353" r:id="rId5"/>
    <p:sldId id="340" r:id="rId6"/>
    <p:sldId id="316" r:id="rId7"/>
    <p:sldId id="317" r:id="rId8"/>
    <p:sldId id="318" r:id="rId9"/>
    <p:sldId id="319" r:id="rId10"/>
    <p:sldId id="321" r:id="rId11"/>
    <p:sldId id="322" r:id="rId12"/>
    <p:sldId id="320" r:id="rId13"/>
    <p:sldId id="342" r:id="rId14"/>
    <p:sldId id="349" r:id="rId15"/>
    <p:sldId id="350" r:id="rId16"/>
    <p:sldId id="356" r:id="rId17"/>
    <p:sldId id="355" r:id="rId18"/>
    <p:sldId id="354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499D-A376-4F9A-A5BA-D38FA4021AF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1C56-D4E0-4768-81A2-D3C5CCDB8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14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6238C-F1D5-4F0F-A8D9-EC7EBCF3B227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5811E-CBD5-4B8A-BB51-19B8C3B325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9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54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525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9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10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7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319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Ashamed</a:t>
            </a:r>
          </a:p>
          <a:p>
            <a:r>
              <a:rPr lang="en-US" altLang="en-US" smtClean="0"/>
              <a:t>Discipline – pinky finger</a:t>
            </a:r>
          </a:p>
          <a:p>
            <a:r>
              <a:rPr lang="en-US" altLang="en-US" smtClean="0"/>
              <a:t>Dynamic – ring finger</a:t>
            </a:r>
          </a:p>
          <a:p>
            <a:r>
              <a:rPr lang="en-US" altLang="en-US" smtClean="0"/>
              <a:t>Determination – middle finger</a:t>
            </a:r>
          </a:p>
          <a:p>
            <a:r>
              <a:rPr lang="en-US" altLang="en-US" smtClean="0"/>
              <a:t>Morals and dignity – index finger</a:t>
            </a:r>
          </a:p>
          <a:p>
            <a:r>
              <a:rPr lang="en-US" altLang="en-US" smtClean="0"/>
              <a:t>Divine - thumb</a:t>
            </a:r>
            <a:endParaRPr lang="pt-BR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9D50F9-159C-416D-9668-6C87FBCA8CBF}" type="slidenum">
              <a:rPr lang="pt-BR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34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5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43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79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9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3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50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46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811E-CBD5-4B8A-BB51-19B8C3B325F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2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45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00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6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1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09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60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24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9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6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1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72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31B8-BF51-48A7-94F3-9559DD59806D}" type="datetimeFigureOut">
              <a:rPr lang="pt-BR" smtClean="0"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3CD3-DFF5-4403-9CE8-A6E2C9F1A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83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26" Type="http://schemas.openxmlformats.org/officeDocument/2006/relationships/image" Target="../media/image27.jpg"/><Relationship Id="rId3" Type="http://schemas.openxmlformats.org/officeDocument/2006/relationships/image" Target="../media/image1.pn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3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jpg"/><Relationship Id="rId20" Type="http://schemas.openxmlformats.org/officeDocument/2006/relationships/image" Target="../media/image21.jpeg"/><Relationship Id="rId29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5.jpg"/><Relationship Id="rId32" Type="http://schemas.openxmlformats.org/officeDocument/2006/relationships/image" Target="../media/image33.jpe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4.jpg"/><Relationship Id="rId28" Type="http://schemas.openxmlformats.org/officeDocument/2006/relationships/image" Target="../media/image29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31" Type="http://schemas.openxmlformats.org/officeDocument/2006/relationships/image" Target="../media/image32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Relationship Id="rId27" Type="http://schemas.openxmlformats.org/officeDocument/2006/relationships/image" Target="../media/image28.jpg"/><Relationship Id="rId30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18" Type="http://schemas.openxmlformats.org/officeDocument/2006/relationships/image" Target="../media/image49.jpg"/><Relationship Id="rId26" Type="http://schemas.openxmlformats.org/officeDocument/2006/relationships/image" Target="../media/image57.jpg"/><Relationship Id="rId3" Type="http://schemas.openxmlformats.org/officeDocument/2006/relationships/image" Target="../media/image1.png"/><Relationship Id="rId21" Type="http://schemas.openxmlformats.org/officeDocument/2006/relationships/image" Target="../media/image52.jpe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17" Type="http://schemas.openxmlformats.org/officeDocument/2006/relationships/image" Target="../media/image48.jpg"/><Relationship Id="rId25" Type="http://schemas.openxmlformats.org/officeDocument/2006/relationships/image" Target="../media/image56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jpg"/><Relationship Id="rId20" Type="http://schemas.openxmlformats.org/officeDocument/2006/relationships/image" Target="../media/image51.jpg"/><Relationship Id="rId29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24" Type="http://schemas.openxmlformats.org/officeDocument/2006/relationships/image" Target="../media/image55.jpeg"/><Relationship Id="rId5" Type="http://schemas.openxmlformats.org/officeDocument/2006/relationships/image" Target="../media/image36.jpg"/><Relationship Id="rId15" Type="http://schemas.openxmlformats.org/officeDocument/2006/relationships/image" Target="../media/image46.jpg"/><Relationship Id="rId23" Type="http://schemas.openxmlformats.org/officeDocument/2006/relationships/image" Target="../media/image54.jpg"/><Relationship Id="rId28" Type="http://schemas.openxmlformats.org/officeDocument/2006/relationships/image" Target="../media/image59.jpg"/><Relationship Id="rId10" Type="http://schemas.openxmlformats.org/officeDocument/2006/relationships/image" Target="../media/image41.jpg"/><Relationship Id="rId19" Type="http://schemas.openxmlformats.org/officeDocument/2006/relationships/image" Target="../media/image50.jpg"/><Relationship Id="rId4" Type="http://schemas.openxmlformats.org/officeDocument/2006/relationships/image" Target="../media/image35.jpeg"/><Relationship Id="rId9" Type="http://schemas.openxmlformats.org/officeDocument/2006/relationships/image" Target="../media/image40.jpg"/><Relationship Id="rId14" Type="http://schemas.openxmlformats.org/officeDocument/2006/relationships/image" Target="../media/image45.jpeg"/><Relationship Id="rId22" Type="http://schemas.openxmlformats.org/officeDocument/2006/relationships/image" Target="../media/image53.jpg"/><Relationship Id="rId27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4500" b="1" dirty="0" smtClean="0">
                <a:solidFill>
                  <a:srgbClr val="FF0000"/>
                </a:solidFill>
              </a:rPr>
              <a:t>Internacionalização na </a:t>
            </a:r>
            <a:r>
              <a:rPr lang="pt-BR" sz="4500" b="1" dirty="0" err="1" smtClean="0">
                <a:solidFill>
                  <a:srgbClr val="FF0000"/>
                </a:solidFill>
              </a:rPr>
              <a:t>Unioeste</a:t>
            </a:r>
            <a:r>
              <a:rPr lang="pt-BR" sz="4500" b="1" dirty="0" smtClean="0">
                <a:solidFill>
                  <a:srgbClr val="FF0000"/>
                </a:solidFill>
              </a:rPr>
              <a:t>: desafios e perspectivas </a:t>
            </a:r>
          </a:p>
          <a:p>
            <a:pPr marL="0" indent="0" algn="ctr">
              <a:buNone/>
            </a:pPr>
            <a:r>
              <a:rPr lang="pt-BR" sz="4500" dirty="0" smtClean="0"/>
              <a:t>(mas, nos primeiros passos)...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85" y="3801194"/>
            <a:ext cx="28098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707050"/>
            <a:ext cx="7416824" cy="46022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900" b="1" dirty="0" smtClean="0"/>
              <a:t>AÇÕES DESEMPENHADAS DESDE 2016</a:t>
            </a:r>
            <a:endParaRPr lang="pt-BR" sz="39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u="sng" dirty="0" smtClean="0"/>
              <a:t>Mobilidades:</a:t>
            </a:r>
            <a:endParaRPr lang="pt-BR" sz="2400" u="sng" dirty="0"/>
          </a:p>
          <a:p>
            <a:pPr marL="457200" indent="-457200" algn="just">
              <a:buAutoNum type="arabicParenR"/>
            </a:pPr>
            <a:r>
              <a:rPr lang="pt-BR" sz="2400" dirty="0" smtClean="0"/>
              <a:t>3 discentes e 3 docentes do PGDRA/</a:t>
            </a:r>
            <a:r>
              <a:rPr lang="pt-BR" sz="2400" dirty="0" err="1" smtClean="0"/>
              <a:t>Tol</a:t>
            </a:r>
            <a:r>
              <a:rPr lang="pt-BR" sz="2400" dirty="0" smtClean="0"/>
              <a:t> e 1 docente da ARI </a:t>
            </a:r>
            <a:r>
              <a:rPr lang="pt-BR" sz="2400" dirty="0"/>
              <a:t>foram para </a:t>
            </a:r>
            <a:r>
              <a:rPr lang="pt-BR" sz="2400" dirty="0" smtClean="0"/>
              <a:t>a </a:t>
            </a:r>
            <a:r>
              <a:rPr lang="pt-BR" sz="2400" dirty="0" err="1" smtClean="0"/>
              <a:t>Babeş-Bolyai</a:t>
            </a:r>
            <a:r>
              <a:rPr lang="pt-BR" sz="2400" dirty="0" smtClean="0"/>
              <a:t> </a:t>
            </a:r>
            <a:r>
              <a:rPr lang="pt-BR" sz="2400" dirty="0" err="1"/>
              <a:t>University</a:t>
            </a:r>
            <a:r>
              <a:rPr lang="pt-BR" sz="2400" dirty="0"/>
              <a:t> </a:t>
            </a:r>
            <a:r>
              <a:rPr lang="pt-BR" sz="2400" dirty="0" smtClean="0"/>
              <a:t>na Romênia no abrigo do Erasmus </a:t>
            </a:r>
            <a:r>
              <a:rPr lang="pt-BR" sz="2400" dirty="0" err="1" smtClean="0"/>
              <a:t>Strategic</a:t>
            </a:r>
            <a:r>
              <a:rPr lang="pt-BR" sz="2400" dirty="0" smtClean="0"/>
              <a:t> </a:t>
            </a:r>
            <a:r>
              <a:rPr lang="pt-BR" sz="2400" dirty="0" err="1" smtClean="0"/>
              <a:t>Partners</a:t>
            </a:r>
            <a:endParaRPr lang="pt-BR" sz="2400" dirty="0" smtClean="0"/>
          </a:p>
          <a:p>
            <a:pPr marL="457200" indent="-457200" algn="just">
              <a:buAutoNum type="arabicParenR"/>
            </a:pPr>
            <a:r>
              <a:rPr lang="pt-BR" sz="2400" dirty="0" smtClean="0"/>
              <a:t>3 discentes do CCSA/</a:t>
            </a:r>
            <a:r>
              <a:rPr lang="pt-BR" sz="2400" dirty="0" err="1" smtClean="0"/>
              <a:t>Csc</a:t>
            </a:r>
            <a:r>
              <a:rPr lang="pt-BR" sz="2400" dirty="0" smtClean="0"/>
              <a:t> foram para o Instituto </a:t>
            </a:r>
            <a:r>
              <a:rPr lang="pt-BR" sz="2400" dirty="0" err="1" smtClean="0"/>
              <a:t>Politecnico</a:t>
            </a:r>
            <a:r>
              <a:rPr lang="pt-BR" sz="2400" dirty="0" smtClean="0"/>
              <a:t> de Viana do Castelo em Portugal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2 discentes foram fazer estágio na Suíça e Alemanha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4 discentes da Unioeste foram para a Espanha no abrigo do Programa de Bolsas </a:t>
            </a:r>
            <a:r>
              <a:rPr lang="pt-BR" sz="2400" dirty="0" err="1" smtClean="0"/>
              <a:t>Iberoamericanas</a:t>
            </a:r>
            <a:r>
              <a:rPr lang="pt-BR" sz="2400" dirty="0" smtClean="0"/>
              <a:t> de Graduação-sanduiche 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22 discentes fizeram as ultimas mobilidades do Programa </a:t>
            </a:r>
            <a:r>
              <a:rPr lang="pt-BR" sz="2400" dirty="0" err="1" smtClean="0"/>
              <a:t>CsF</a:t>
            </a:r>
            <a:endParaRPr lang="pt-BR" sz="2400" dirty="0" smtClean="0"/>
          </a:p>
          <a:p>
            <a:pPr marL="457200" indent="-457200" algn="just">
              <a:buAutoNum type="arabicParenR"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10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23388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7050"/>
            <a:ext cx="8568952" cy="46022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800" b="1" dirty="0" smtClean="0"/>
              <a:t>AÇÕES DESEMPENHADAS DESDE 2016</a:t>
            </a:r>
            <a:endParaRPr lang="pt-BR" sz="3800" dirty="0"/>
          </a:p>
          <a:p>
            <a:pPr marL="0" indent="0" algn="just">
              <a:buNone/>
            </a:pPr>
            <a:endParaRPr lang="pt-BR" sz="2400" u="sng" dirty="0" smtClean="0"/>
          </a:p>
          <a:p>
            <a:pPr marL="0" indent="0" algn="just">
              <a:buNone/>
            </a:pPr>
            <a:r>
              <a:rPr lang="pt-BR" sz="2400" u="sng" dirty="0" smtClean="0"/>
              <a:t>Promoção da </a:t>
            </a:r>
            <a:r>
              <a:rPr lang="pt-BR" sz="2400" u="sng" dirty="0"/>
              <a:t>institucionalização, de maneira </a:t>
            </a:r>
            <a:r>
              <a:rPr lang="pt-BR" sz="2400" u="sng" dirty="0" smtClean="0"/>
              <a:t>descentralizada: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Criação dos cargos de Assessor-Adjunto de Relações Internacionais e Interinstitucionais – Prof. Rafael Mattiello; 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Socialização dos eventos promovidos pelo </a:t>
            </a:r>
            <a:r>
              <a:rPr lang="pt-BR" sz="2400" i="1" dirty="0" err="1" smtClean="0"/>
              <a:t>Intl</a:t>
            </a:r>
            <a:r>
              <a:rPr lang="pt-BR" sz="2400" i="1" dirty="0" smtClean="0"/>
              <a:t>. Office</a:t>
            </a:r>
          </a:p>
          <a:p>
            <a:pPr marL="457200" indent="-457200" algn="just">
              <a:buAutoNum type="arabicParenR"/>
            </a:pPr>
            <a:endParaRPr lang="pt-BR" sz="2400" i="1" dirty="0" smtClean="0"/>
          </a:p>
          <a:p>
            <a:pPr marL="0" indent="0" algn="just">
              <a:buNone/>
            </a:pPr>
            <a:r>
              <a:rPr lang="pt-BR" sz="2400" u="sng" dirty="0" smtClean="0"/>
              <a:t>Eventos promovidos: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Workshop </a:t>
            </a:r>
            <a:r>
              <a:rPr lang="pt-BR" sz="2400" dirty="0" err="1" smtClean="0"/>
              <a:t>Internationalization</a:t>
            </a:r>
            <a:r>
              <a:rPr lang="pt-BR" sz="2400" dirty="0" smtClean="0"/>
              <a:t>: Quo </a:t>
            </a:r>
            <a:r>
              <a:rPr lang="pt-BR" sz="2400" dirty="0" err="1" smtClean="0"/>
              <a:t>Vadis</a:t>
            </a:r>
            <a:r>
              <a:rPr lang="pt-BR" sz="2400" dirty="0" smtClean="0"/>
              <a:t>?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Western Paraná </a:t>
            </a:r>
            <a:r>
              <a:rPr lang="pt-BR" sz="2400" dirty="0" err="1" smtClean="0"/>
              <a:t>International</a:t>
            </a:r>
            <a:r>
              <a:rPr lang="pt-BR" sz="2400" dirty="0" smtClean="0"/>
              <a:t> Week que contará com o VI SIIES, com a Regional Sul da FAUBAI 2017 e a II Plenária de Reitores da Rede ZICOSUR Universitária 2017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11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9109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30" y="1412776"/>
            <a:ext cx="912867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500" b="1" dirty="0" smtClean="0"/>
              <a:t>AÇÕES DESEMPENHADAS DESDE 2016</a:t>
            </a:r>
            <a:endParaRPr lang="pt-BR" sz="3500" dirty="0"/>
          </a:p>
          <a:p>
            <a:pPr marL="0" indent="0" algn="ctr">
              <a:buNone/>
            </a:pPr>
            <a:endParaRPr lang="pt-BR" sz="2400" u="sng" dirty="0" smtClean="0"/>
          </a:p>
          <a:p>
            <a:pPr marL="0" indent="0" algn="ctr">
              <a:buNone/>
            </a:pPr>
            <a:r>
              <a:rPr lang="pt-BR" sz="2400" u="sng" dirty="0" smtClean="0"/>
              <a:t>Lançamento do </a:t>
            </a:r>
            <a:r>
              <a:rPr lang="pt-BR" sz="2400" b="1" i="1" u="sng" dirty="0" smtClean="0">
                <a:solidFill>
                  <a:srgbClr val="002060"/>
                </a:solidFill>
              </a:rPr>
              <a:t>Western Paraná </a:t>
            </a:r>
            <a:r>
              <a:rPr lang="pt-BR" sz="2400" b="1" i="1" u="sng" dirty="0" smtClean="0">
                <a:solidFill>
                  <a:srgbClr val="002060"/>
                </a:solidFill>
              </a:rPr>
              <a:t>Herald</a:t>
            </a:r>
            <a:r>
              <a:rPr lang="pt-BR" sz="2400" i="1" u="sng" dirty="0" smtClean="0"/>
              <a:t> e </a:t>
            </a:r>
            <a:r>
              <a:rPr lang="pt-BR" sz="2400" b="1" i="1" u="sng" dirty="0" smtClean="0">
                <a:solidFill>
                  <a:srgbClr val="FF0000"/>
                </a:solidFill>
              </a:rPr>
              <a:t>Heraldo Oeste Paranaense</a:t>
            </a:r>
            <a:endParaRPr lang="pt-BR" sz="24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2400" dirty="0" smtClean="0"/>
          </a:p>
          <a:p>
            <a:pPr marL="457200" indent="-457200" algn="ctr">
              <a:buAutoNum type="arabicParenR"/>
            </a:pPr>
            <a:endParaRPr lang="pt-BR" sz="2400" dirty="0" smtClean="0"/>
          </a:p>
          <a:p>
            <a:pPr marL="0" indent="0" algn="ctr">
              <a:buNone/>
            </a:pPr>
            <a:endParaRPr lang="pt-BR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62" y="3265097"/>
            <a:ext cx="2148748" cy="3060487"/>
          </a:xfrm>
          <a:prstGeom prst="rect">
            <a:avLst/>
          </a:prstGeom>
        </p:spPr>
      </p:pic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65097"/>
            <a:ext cx="2141689" cy="304422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12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70989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07050"/>
            <a:ext cx="7560840" cy="46022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800" b="1" dirty="0" smtClean="0"/>
              <a:t>AÇÕES DESEMPENHADAS DESDE 2016</a:t>
            </a:r>
            <a:endParaRPr lang="pt-BR" sz="3800" dirty="0"/>
          </a:p>
          <a:p>
            <a:pPr marL="0" indent="0" algn="ctr">
              <a:buNone/>
            </a:pPr>
            <a:endParaRPr lang="pt-BR" sz="2400" u="sng" dirty="0" smtClean="0"/>
          </a:p>
          <a:p>
            <a:pPr marL="0" indent="0">
              <a:buNone/>
            </a:pPr>
            <a:r>
              <a:rPr lang="pt-BR" sz="2400" u="sng" dirty="0" smtClean="0"/>
              <a:t>Divulgação da Internacionalização na Unioeste (Palestras)</a:t>
            </a:r>
          </a:p>
          <a:p>
            <a:pPr marL="457200" indent="-457200">
              <a:buAutoNum type="arabicParenR"/>
            </a:pPr>
            <a:r>
              <a:rPr lang="pt-BR" sz="2400" dirty="0" smtClean="0"/>
              <a:t>Cooperação </a:t>
            </a:r>
            <a:r>
              <a:rPr lang="pt-BR" sz="2400" dirty="0"/>
              <a:t>Internacional para o Secretariado Executivo no mundo globalizado (Secretariado </a:t>
            </a:r>
            <a:r>
              <a:rPr lang="pt-BR" sz="2400" dirty="0" smtClean="0"/>
              <a:t>Executivo/Toledo)</a:t>
            </a:r>
          </a:p>
          <a:p>
            <a:pPr marL="457200" indent="-457200">
              <a:buAutoNum type="arabicParenR"/>
            </a:pPr>
            <a:r>
              <a:rPr lang="pt-BR" sz="2400" dirty="0"/>
              <a:t>Internacionalização (</a:t>
            </a:r>
            <a:r>
              <a:rPr lang="pt-BR" sz="2400" dirty="0" smtClean="0"/>
              <a:t>Pedagogia/Beltrão)</a:t>
            </a:r>
          </a:p>
          <a:p>
            <a:pPr marL="457200" indent="-457200">
              <a:buAutoNum type="arabicParenR"/>
            </a:pPr>
            <a:r>
              <a:rPr lang="pt-BR" sz="2400" dirty="0"/>
              <a:t>Internacionalização na Unioeste: Importâncias para a Pós-Graduação (</a:t>
            </a:r>
            <a:r>
              <a:rPr lang="pt-BR" sz="2400" dirty="0" smtClean="0"/>
              <a:t>PCF/</a:t>
            </a:r>
            <a:r>
              <a:rPr lang="pt-BR" sz="2400" dirty="0" err="1" smtClean="0"/>
              <a:t>Cvel</a:t>
            </a:r>
            <a:r>
              <a:rPr lang="pt-BR" sz="2400" dirty="0" smtClean="0"/>
              <a:t>)</a:t>
            </a:r>
          </a:p>
          <a:p>
            <a:pPr marL="457200" indent="-457200">
              <a:buAutoNum type="arabicParenR"/>
            </a:pPr>
            <a:r>
              <a:rPr lang="pt-BR" sz="2400" dirty="0" smtClean="0"/>
              <a:t>Workshop </a:t>
            </a:r>
            <a:r>
              <a:rPr lang="pt-BR" sz="2400" dirty="0" err="1" smtClean="0"/>
              <a:t>Internationalization</a:t>
            </a:r>
            <a:r>
              <a:rPr lang="pt-BR" sz="2400" dirty="0" smtClean="0"/>
              <a:t>: Quo </a:t>
            </a:r>
            <a:r>
              <a:rPr lang="pt-BR" sz="2400" dirty="0" err="1" smtClean="0"/>
              <a:t>Vadis</a:t>
            </a:r>
            <a:r>
              <a:rPr lang="pt-BR" sz="2400" dirty="0" smtClean="0"/>
              <a:t>?</a:t>
            </a:r>
          </a:p>
          <a:p>
            <a:pPr marL="457200" indent="-457200">
              <a:buAutoNum type="arabicParenR"/>
            </a:pPr>
            <a:r>
              <a:rPr lang="pt-BR" sz="2400" dirty="0"/>
              <a:t>A internacionalização do conhecimento científico: Sua importância para o desenvolvimento </a:t>
            </a:r>
            <a:r>
              <a:rPr lang="pt-BR" sz="2400" dirty="0" smtClean="0"/>
              <a:t>científico (Eng. Pesca/Toledo)</a:t>
            </a:r>
          </a:p>
          <a:p>
            <a:pPr marL="457200" indent="-457200">
              <a:buAutoNum type="arabicParenR"/>
            </a:pPr>
            <a:endParaRPr lang="pt-BR" sz="2400" dirty="0" smtClean="0"/>
          </a:p>
          <a:p>
            <a:pPr marL="457200" indent="-457200">
              <a:buAutoNum type="arabicParenR"/>
            </a:pPr>
            <a:endParaRPr lang="pt-BR" sz="2400" dirty="0" smtClean="0"/>
          </a:p>
          <a:p>
            <a:pPr marL="457200" indent="-457200">
              <a:buAutoNum type="arabicParenR"/>
            </a:pPr>
            <a:endParaRPr lang="pt-BR" sz="2400" dirty="0" smtClean="0"/>
          </a:p>
          <a:p>
            <a:pPr marL="457200" indent="-457200" algn="ctr">
              <a:buAutoNum type="arabicParenR"/>
            </a:pPr>
            <a:endParaRPr lang="pt-BR" sz="2400" dirty="0" smtClean="0"/>
          </a:p>
          <a:p>
            <a:pPr marL="457200" indent="-457200" algn="ctr">
              <a:buAutoNum type="arabicParenR"/>
            </a:pPr>
            <a:endParaRPr lang="pt-BR" sz="2400" dirty="0" smtClean="0"/>
          </a:p>
          <a:p>
            <a:pPr marL="457200" indent="-457200" algn="ctr">
              <a:buAutoNum type="arabicParenR"/>
            </a:pPr>
            <a:endParaRPr lang="pt-BR" sz="2400" dirty="0" smtClean="0"/>
          </a:p>
          <a:p>
            <a:pPr marL="457200" indent="-457200" algn="ctr">
              <a:buAutoNum type="arabicParenR"/>
            </a:pPr>
            <a:endParaRPr lang="pt-BR" sz="2400" dirty="0" smtClean="0"/>
          </a:p>
          <a:p>
            <a:pPr marL="0" indent="0" algn="ctr">
              <a:buNone/>
            </a:pPr>
            <a:endParaRPr lang="pt-BR" sz="2400" dirty="0" smtClean="0"/>
          </a:p>
          <a:p>
            <a:pPr marL="457200" indent="-457200" algn="ctr">
              <a:buAutoNum type="arabicParenR"/>
            </a:pPr>
            <a:endParaRPr lang="pt-BR" sz="2400" dirty="0" smtClean="0"/>
          </a:p>
          <a:p>
            <a:pPr marL="0" indent="0" algn="ctr">
              <a:buNone/>
            </a:pPr>
            <a:endParaRPr lang="pt-BR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13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73635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74262" y="1220633"/>
            <a:ext cx="1800200" cy="5040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i="1" dirty="0" err="1" smtClean="0"/>
              <a:t>Partners</a:t>
            </a:r>
            <a:r>
              <a:rPr lang="pt-BR" sz="2800" i="1" dirty="0" smtClean="0"/>
              <a:t>:</a:t>
            </a:r>
            <a:endParaRPr lang="pt-BR" sz="2800" i="1" dirty="0"/>
          </a:p>
          <a:p>
            <a:pPr algn="just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03" y="2704192"/>
            <a:ext cx="914400" cy="1047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70" y="4109781"/>
            <a:ext cx="1895475" cy="5048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25" y="5902906"/>
            <a:ext cx="1738271" cy="9422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30" y="5953125"/>
            <a:ext cx="2143125" cy="9048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24" y="1683216"/>
            <a:ext cx="963200" cy="9674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90" y="2623676"/>
            <a:ext cx="1090662" cy="12146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621593"/>
            <a:ext cx="894623" cy="119283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14" y="4954651"/>
            <a:ext cx="1054547" cy="96821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95" y="4973629"/>
            <a:ext cx="915308" cy="93595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70861"/>
            <a:ext cx="866775" cy="8001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5" y="4905083"/>
            <a:ext cx="1276462" cy="81824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05050"/>
            <a:ext cx="1914525" cy="9525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41" y="2610179"/>
            <a:ext cx="965844" cy="96584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" y="2571667"/>
            <a:ext cx="847725" cy="108585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75" y="1749555"/>
            <a:ext cx="1524000" cy="60007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30" y="5979955"/>
            <a:ext cx="1659431" cy="754287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4" y="1735949"/>
            <a:ext cx="803152" cy="79921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00" y="1637503"/>
            <a:ext cx="972676" cy="97267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99" y="2766801"/>
            <a:ext cx="896911" cy="90241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33" y="2672493"/>
            <a:ext cx="1276350" cy="111442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11" y="3904089"/>
            <a:ext cx="1002450" cy="978197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84" y="4992255"/>
            <a:ext cx="1128056" cy="828111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79" y="3850330"/>
            <a:ext cx="1067291" cy="1023728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19" y="3850330"/>
            <a:ext cx="955108" cy="967593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79" y="5119832"/>
            <a:ext cx="1210965" cy="60292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79" y="3822255"/>
            <a:ext cx="920328" cy="105180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1850528"/>
            <a:ext cx="1516428" cy="66387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12" y="1684242"/>
            <a:ext cx="791293" cy="79762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3" y="1631884"/>
            <a:ext cx="943931" cy="832880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18" y="4983483"/>
            <a:ext cx="984854" cy="723868"/>
          </a:xfrm>
          <a:prstGeom prst="rect">
            <a:avLst/>
          </a:prstGeom>
        </p:spPr>
      </p:pic>
      <p:sp>
        <p:nvSpPr>
          <p:cNvPr id="40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14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5002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72838" y="1304385"/>
            <a:ext cx="1800200" cy="5040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i="1" dirty="0" err="1" smtClean="0"/>
              <a:t>Partners</a:t>
            </a:r>
            <a:r>
              <a:rPr lang="pt-BR" sz="2800" i="1" dirty="0" smtClean="0"/>
              <a:t>:</a:t>
            </a:r>
            <a:endParaRPr lang="pt-BR" sz="2800" i="1" dirty="0"/>
          </a:p>
          <a:p>
            <a:pPr algn="just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" y="1793755"/>
            <a:ext cx="1303075" cy="6480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28" y="1803906"/>
            <a:ext cx="1141957" cy="637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58" y="1850255"/>
            <a:ext cx="1486762" cy="70004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5" y="1821755"/>
            <a:ext cx="1239890" cy="84659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74" y="4083019"/>
            <a:ext cx="1626456" cy="4066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83" y="2904929"/>
            <a:ext cx="1177589" cy="56787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92" y="2753546"/>
            <a:ext cx="1028700" cy="9144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43" y="3911882"/>
            <a:ext cx="1057275" cy="9144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43" y="2988183"/>
            <a:ext cx="1743075" cy="6858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83" y="3985104"/>
            <a:ext cx="1416572" cy="7016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4" y="1572004"/>
            <a:ext cx="938173" cy="123651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" y="5081994"/>
            <a:ext cx="1612952" cy="71202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23" y="3017925"/>
            <a:ext cx="765582" cy="74220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0" y="4179000"/>
            <a:ext cx="1010853" cy="58353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55" y="6012180"/>
            <a:ext cx="1566503" cy="63526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0" y="5809807"/>
            <a:ext cx="1110542" cy="913673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23" y="4918568"/>
            <a:ext cx="857250" cy="85725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15" y="4786721"/>
            <a:ext cx="1116124" cy="749665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82" y="4886682"/>
            <a:ext cx="1066800" cy="106680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" y="2831679"/>
            <a:ext cx="1924050" cy="714375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98" y="4826282"/>
            <a:ext cx="1788581" cy="73595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19" y="5689513"/>
            <a:ext cx="860088" cy="95816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35" y="2741758"/>
            <a:ext cx="1323975" cy="95250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02" y="5775818"/>
            <a:ext cx="2019300" cy="82867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47" y="1691827"/>
            <a:ext cx="1717526" cy="75908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14" y="3982266"/>
            <a:ext cx="2232248" cy="953952"/>
          </a:xfrm>
          <a:prstGeom prst="rect">
            <a:avLst/>
          </a:prstGeom>
        </p:spPr>
      </p:pic>
      <p:sp>
        <p:nvSpPr>
          <p:cNvPr id="33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15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2873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188640"/>
            <a:ext cx="1800200" cy="5040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i="1" dirty="0" smtClean="0"/>
              <a:t>Team:</a:t>
            </a:r>
            <a:endParaRPr lang="pt-BR" sz="2800" i="1" dirty="0"/>
          </a:p>
          <a:p>
            <a:pPr algn="just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34184"/>
            <a:ext cx="7344816" cy="552381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16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1617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m 17" descr="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84313"/>
            <a:ext cx="52149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14313" y="5710238"/>
            <a:ext cx="8715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600" b="1" i="1">
                <a:solidFill>
                  <a:srgbClr val="FF0000"/>
                </a:solidFill>
                <a:latin typeface="ZapfChancery"/>
                <a:cs typeface="Times New Roman" pitchFamily="18" charset="0"/>
              </a:rPr>
              <a:t>The future is made of the same stuff as the present …</a:t>
            </a:r>
            <a:r>
              <a:rPr lang="en-GB" altLang="pt-BR" sz="2600" b="1" i="1">
                <a:solidFill>
                  <a:srgbClr val="FF0000"/>
                </a:solidFill>
                <a:latin typeface="ZapfChancery"/>
                <a:cs typeface="Times New Roman" pitchFamily="18" charset="0"/>
              </a:rPr>
              <a:t> </a:t>
            </a:r>
            <a:r>
              <a:rPr lang="pt-BR" altLang="pt-BR" sz="2600" b="1">
                <a:solidFill>
                  <a:srgbClr val="FF0000"/>
                </a:solidFill>
                <a:latin typeface="ZapfChancery"/>
                <a:cs typeface="Arial" pitchFamily="34" charset="0"/>
              </a:rPr>
              <a:t>Weil, Simone</a:t>
            </a:r>
            <a:endParaRPr lang="pt-BR" altLang="pt-BR" sz="2600" b="1" i="1">
              <a:solidFill>
                <a:srgbClr val="FF0000"/>
              </a:solidFill>
              <a:latin typeface="ZapfChancery"/>
              <a:cs typeface="Arial" pitchFamily="34" charset="0"/>
            </a:endParaRPr>
          </a:p>
        </p:txBody>
      </p:sp>
      <p:sp>
        <p:nvSpPr>
          <p:cNvPr id="72708" name="Line 7"/>
          <p:cNvSpPr>
            <a:spLocks noChangeShapeType="1"/>
          </p:cNvSpPr>
          <p:nvPr/>
        </p:nvSpPr>
        <p:spPr bwMode="auto">
          <a:xfrm flipV="1">
            <a:off x="2555875" y="4724400"/>
            <a:ext cx="16557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Line 8"/>
          <p:cNvSpPr>
            <a:spLocks noChangeShapeType="1"/>
          </p:cNvSpPr>
          <p:nvPr/>
        </p:nvSpPr>
        <p:spPr bwMode="auto">
          <a:xfrm>
            <a:off x="2124075" y="4292600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9"/>
          <p:cNvSpPr>
            <a:spLocks noChangeShapeType="1"/>
          </p:cNvSpPr>
          <p:nvPr/>
        </p:nvSpPr>
        <p:spPr bwMode="auto">
          <a:xfrm>
            <a:off x="2428875" y="3571875"/>
            <a:ext cx="18573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10"/>
          <p:cNvSpPr>
            <a:spLocks noChangeShapeType="1"/>
          </p:cNvSpPr>
          <p:nvPr/>
        </p:nvSpPr>
        <p:spPr bwMode="auto">
          <a:xfrm>
            <a:off x="2051050" y="2924175"/>
            <a:ext cx="21605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11"/>
          <p:cNvSpPr>
            <a:spLocks noChangeShapeType="1"/>
          </p:cNvSpPr>
          <p:nvPr/>
        </p:nvSpPr>
        <p:spPr bwMode="auto">
          <a:xfrm flipH="1">
            <a:off x="4643438" y="1700213"/>
            <a:ext cx="15128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Text Box 5"/>
          <p:cNvSpPr txBox="1">
            <a:spLocks noChangeArrowheads="1"/>
          </p:cNvSpPr>
          <p:nvPr/>
        </p:nvSpPr>
        <p:spPr bwMode="auto">
          <a:xfrm>
            <a:off x="692150" y="4724400"/>
            <a:ext cx="195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600" b="1" i="1">
                <a:solidFill>
                  <a:srgbClr val="0000FF"/>
                </a:solidFill>
                <a:latin typeface="ZapfChancery"/>
                <a:cs typeface="Times New Roman" pitchFamily="18" charset="0"/>
              </a:rPr>
              <a:t>Disciplina</a:t>
            </a:r>
            <a:endParaRPr lang="pt-BR" altLang="pt-BR" sz="2600" b="1" i="1">
              <a:solidFill>
                <a:srgbClr val="0000FF"/>
              </a:solidFill>
              <a:latin typeface="ZapfChancery"/>
              <a:cs typeface="Arial" pitchFamily="34" charset="0"/>
            </a:endParaRPr>
          </a:p>
        </p:txBody>
      </p:sp>
      <p:sp>
        <p:nvSpPr>
          <p:cNvPr id="72714" name="Text Box 5"/>
          <p:cNvSpPr txBox="1">
            <a:spLocks noChangeArrowheads="1"/>
          </p:cNvSpPr>
          <p:nvPr/>
        </p:nvSpPr>
        <p:spPr bwMode="auto">
          <a:xfrm>
            <a:off x="90488" y="4005263"/>
            <a:ext cx="2195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600" b="1" i="1">
                <a:solidFill>
                  <a:srgbClr val="0000FF"/>
                </a:solidFill>
                <a:latin typeface="ZapfChancery"/>
                <a:cs typeface="Times New Roman" pitchFamily="18" charset="0"/>
              </a:rPr>
              <a:t>Dinamismo</a:t>
            </a:r>
            <a:endParaRPr lang="pt-BR" altLang="pt-BR" sz="2600" b="1" i="1">
              <a:solidFill>
                <a:srgbClr val="0000FF"/>
              </a:solidFill>
              <a:latin typeface="ZapfChancery"/>
              <a:cs typeface="Arial" pitchFamily="34" charset="0"/>
            </a:endParaRPr>
          </a:p>
        </p:txBody>
      </p:sp>
      <p:sp>
        <p:nvSpPr>
          <p:cNvPr id="72715" name="Text Box 5"/>
          <p:cNvSpPr txBox="1">
            <a:spLocks noChangeArrowheads="1"/>
          </p:cNvSpPr>
          <p:nvPr/>
        </p:nvSpPr>
        <p:spPr bwMode="auto">
          <a:xfrm>
            <a:off x="0" y="3240088"/>
            <a:ext cx="2428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600" b="1" i="1">
                <a:solidFill>
                  <a:srgbClr val="0000FF"/>
                </a:solidFill>
                <a:latin typeface="ZapfChancery"/>
                <a:cs typeface="Times New Roman" pitchFamily="18" charset="0"/>
              </a:rPr>
              <a:t>Determinação</a:t>
            </a:r>
            <a:endParaRPr lang="pt-BR" altLang="pt-BR" sz="2600" b="1" i="1">
              <a:solidFill>
                <a:srgbClr val="0000FF"/>
              </a:solidFill>
              <a:latin typeface="ZapfChancery"/>
              <a:cs typeface="Arial" pitchFamily="34" charset="0"/>
            </a:endParaRPr>
          </a:p>
        </p:txBody>
      </p:sp>
      <p:sp>
        <p:nvSpPr>
          <p:cNvPr id="72716" name="Text Box 5"/>
          <p:cNvSpPr txBox="1">
            <a:spLocks noChangeArrowheads="1"/>
          </p:cNvSpPr>
          <p:nvPr/>
        </p:nvSpPr>
        <p:spPr bwMode="auto">
          <a:xfrm>
            <a:off x="214313" y="2592388"/>
            <a:ext cx="19097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600" b="1" i="1">
                <a:solidFill>
                  <a:srgbClr val="0000FF"/>
                </a:solidFill>
                <a:latin typeface="ZapfChancery"/>
                <a:cs typeface="Times New Roman" pitchFamily="18" charset="0"/>
              </a:rPr>
              <a:t>Dignidade</a:t>
            </a:r>
            <a:endParaRPr lang="pt-BR" altLang="pt-BR" sz="2600" b="1" i="1">
              <a:solidFill>
                <a:srgbClr val="0000FF"/>
              </a:solidFill>
              <a:latin typeface="ZapfChancery"/>
              <a:cs typeface="Arial" pitchFamily="34" charset="0"/>
            </a:endParaRPr>
          </a:p>
        </p:txBody>
      </p:sp>
      <p:sp>
        <p:nvSpPr>
          <p:cNvPr id="72717" name="Text Box 5"/>
          <p:cNvSpPr txBox="1">
            <a:spLocks noChangeArrowheads="1"/>
          </p:cNvSpPr>
          <p:nvPr/>
        </p:nvSpPr>
        <p:spPr bwMode="auto">
          <a:xfrm>
            <a:off x="6011863" y="1341438"/>
            <a:ext cx="134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600" b="1" i="1">
                <a:solidFill>
                  <a:srgbClr val="0000FF"/>
                </a:solidFill>
                <a:latin typeface="ZapfChancery"/>
                <a:cs typeface="Times New Roman" pitchFamily="18" charset="0"/>
              </a:rPr>
              <a:t>Deus</a:t>
            </a:r>
            <a:endParaRPr lang="pt-BR" altLang="pt-BR" sz="2600" b="1" i="1">
              <a:solidFill>
                <a:srgbClr val="0000FF"/>
              </a:solidFill>
              <a:latin typeface="ZapfChancery"/>
              <a:cs typeface="Arial" pitchFamily="34" charset="0"/>
            </a:endParaRPr>
          </a:p>
        </p:txBody>
      </p:sp>
      <p:sp>
        <p:nvSpPr>
          <p:cNvPr id="72721" name="Rectangle 4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en-US" sz="2200" i="1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91680" y="499319"/>
            <a:ext cx="6120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Desafios </a:t>
            </a:r>
            <a:r>
              <a:rPr lang="pt-BR" sz="4400" b="1" dirty="0">
                <a:solidFill>
                  <a:srgbClr val="FF0000"/>
                </a:solidFill>
              </a:rPr>
              <a:t>e </a:t>
            </a:r>
            <a:r>
              <a:rPr lang="pt-BR" sz="4400" b="1" dirty="0" smtClean="0">
                <a:solidFill>
                  <a:srgbClr val="FF0000"/>
                </a:solidFill>
              </a:rPr>
              <a:t>perspectivas...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17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2622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2" y="-19760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61248"/>
            <a:ext cx="3060386" cy="8466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89240"/>
            <a:ext cx="2520280" cy="900580"/>
          </a:xfrm>
          <a:prstGeom prst="rect">
            <a:avLst/>
          </a:prstGeom>
        </p:spPr>
      </p:pic>
      <p:pic>
        <p:nvPicPr>
          <p:cNvPr id="1030" name="Picture 6" descr="http://www.aen.pr.gov.br/modules/galeria/uploads/28104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92" y="5157192"/>
            <a:ext cx="1369493" cy="16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11560" y="38234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err="1">
                <a:solidFill>
                  <a:srgbClr val="FF0000"/>
                </a:solidFill>
                <a:ea typeface="+mj-ea"/>
                <a:cs typeface="+mj-cs"/>
              </a:rPr>
              <a:t>International</a:t>
            </a:r>
            <a:r>
              <a:rPr lang="pt-BR" sz="44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ea typeface="+mj-ea"/>
                <a:cs typeface="+mj-cs"/>
              </a:rPr>
              <a:t>Office UNIOESTE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AutoShape 2" descr="blob:https://web.whatsapp.com/a389ee92-6fd4-4fe8-b0d7-e588798f2f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lob:https://web.whatsapp.com/a389ee92-6fd4-4fe8-b0d7-e588798f2f8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44395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83568" y="1291407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B050"/>
                </a:solidFill>
                <a:ea typeface="+mj-ea"/>
                <a:cs typeface="+mj-cs"/>
              </a:rPr>
              <a:t>Muito obrigado!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18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8962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000" i="1" u="sng" dirty="0" smtClean="0"/>
              <a:t>INTERNACIONALIZAÇÃO COMO CONCEITO MULTIDIMENSIONAL:</a:t>
            </a:r>
          </a:p>
          <a:p>
            <a:pPr algn="just"/>
            <a:r>
              <a:rPr lang="pt-BR" sz="3000" dirty="0" smtClean="0"/>
              <a:t>a) Internacionalização no Exterior: todas </a:t>
            </a:r>
            <a:r>
              <a:rPr lang="pt-BR" sz="3000" dirty="0"/>
              <a:t>as formas de educação </a:t>
            </a:r>
            <a:r>
              <a:rPr lang="pt-BR" sz="3000" dirty="0" err="1" smtClean="0"/>
              <a:t>transfronteiriças</a:t>
            </a:r>
            <a:r>
              <a:rPr lang="pt-BR" sz="3000" dirty="0" smtClean="0"/>
              <a:t>, </a:t>
            </a:r>
            <a:r>
              <a:rPr lang="pt-BR" sz="3000" dirty="0"/>
              <a:t>a mobilidade de estudantes, docentes, pesquisadores, programas, cursos, currículos, projetos, </a:t>
            </a:r>
            <a:r>
              <a:rPr lang="pt-BR" sz="3000" dirty="0" smtClean="0"/>
              <a:t>etc.</a:t>
            </a:r>
            <a:endParaRPr lang="pt-BR" sz="3000" dirty="0" smtClean="0"/>
          </a:p>
          <a:p>
            <a:pPr algn="just"/>
            <a:r>
              <a:rPr lang="pt-BR" sz="3000" dirty="0" smtClean="0"/>
              <a:t>b) Internacionalização em </a:t>
            </a:r>
            <a:r>
              <a:rPr lang="pt-BR" sz="3000" dirty="0"/>
              <a:t>casa: atividades que auxiliam no desenvolvimento da compreensão internacional e competências internacionais e interculturais</a:t>
            </a:r>
            <a:r>
              <a:rPr lang="pt-BR" sz="3000" dirty="0" smtClean="0"/>
              <a:t>.</a:t>
            </a:r>
          </a:p>
          <a:p>
            <a:pPr marL="0" indent="0" algn="ctr">
              <a:buNone/>
            </a:pPr>
            <a:r>
              <a:rPr lang="pt-BR" i="1" u="sng" dirty="0" smtClean="0"/>
              <a:t>PERMEIAM O ENSINO, A PESQUISA, A EXTENSÃO E TODAS AS OUTRAS UNIDADES DE APOIO </a:t>
            </a:r>
            <a:endParaRPr lang="pt-BR" i="1" u="sng" dirty="0"/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2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127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628800"/>
            <a:ext cx="9018980" cy="519268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pt-BR" sz="8000" b="1" dirty="0"/>
              <a:t>APRESENTAÇÃO DO </a:t>
            </a:r>
            <a:r>
              <a:rPr lang="pt-BR" sz="8000" b="1" i="1" dirty="0"/>
              <a:t>INTERNATIONAL </a:t>
            </a:r>
            <a:r>
              <a:rPr lang="pt-BR" sz="8000" b="1" i="1" dirty="0" smtClean="0"/>
              <a:t>OFFICE</a:t>
            </a:r>
            <a:endParaRPr lang="pt-BR" sz="8000" u="sng" dirty="0" smtClean="0"/>
          </a:p>
          <a:p>
            <a:pPr marL="0" indent="0" algn="ctr">
              <a:buNone/>
            </a:pPr>
            <a:r>
              <a:rPr lang="pt-BR" sz="5100" u="sng" dirty="0" smtClean="0"/>
              <a:t>Estratégias </a:t>
            </a:r>
            <a:r>
              <a:rPr lang="pt-BR" sz="5100" u="sng" dirty="0"/>
              <a:t>visando maximizar as relações interinstitucionais e internacionais da Unioeste:</a:t>
            </a:r>
          </a:p>
          <a:p>
            <a:endParaRPr lang="pt-BR" dirty="0" smtClean="0"/>
          </a:p>
          <a:p>
            <a:pPr marL="0" indent="0" algn="just">
              <a:buNone/>
            </a:pPr>
            <a:r>
              <a:rPr lang="pt-BR" sz="5000" dirty="0" smtClean="0"/>
              <a:t>O </a:t>
            </a:r>
            <a:r>
              <a:rPr lang="pt-BR" sz="5000" dirty="0"/>
              <a:t>comprometimento do </a:t>
            </a:r>
            <a:r>
              <a:rPr lang="pt-BR" sz="5000" i="1" dirty="0" err="1"/>
              <a:t>International</a:t>
            </a:r>
            <a:r>
              <a:rPr lang="pt-BR" sz="5000" i="1" dirty="0"/>
              <a:t> Office</a:t>
            </a:r>
            <a:r>
              <a:rPr lang="pt-BR" sz="5000" dirty="0"/>
              <a:t>/ARI</a:t>
            </a:r>
            <a:r>
              <a:rPr lang="pt-BR" sz="5000" i="1" dirty="0"/>
              <a:t> </a:t>
            </a:r>
            <a:r>
              <a:rPr lang="pt-BR" sz="5000" dirty="0"/>
              <a:t>é maximizar a utilidade nas relações interinstitucionais e internacionais da Unioeste</a:t>
            </a:r>
            <a:r>
              <a:rPr lang="pt-BR" sz="5000" dirty="0" smtClean="0"/>
              <a:t>:</a:t>
            </a:r>
            <a:endParaRPr lang="pt-BR" sz="5000" dirty="0"/>
          </a:p>
          <a:p>
            <a:pPr lvl="0" algn="just"/>
            <a:r>
              <a:rPr lang="pt-BR" sz="5000" dirty="0"/>
              <a:t>por estimular a cooperação interinstitucional e internacional através de representação em redes e outras formas associativas entre os diferentes níveis da universidade; </a:t>
            </a:r>
          </a:p>
          <a:p>
            <a:pPr lvl="0" algn="just"/>
            <a:r>
              <a:rPr lang="pt-BR" sz="5000" dirty="0"/>
              <a:t>por articular com as diferentes instâncias para promover um ambiente multicultural na universidade como um todo;</a:t>
            </a:r>
          </a:p>
          <a:p>
            <a:pPr lvl="0" algn="just"/>
            <a:r>
              <a:rPr lang="pt-BR" sz="5000" dirty="0"/>
              <a:t>por desenvolver projetos de pesquisa e extensão visando o aprimoramento de </a:t>
            </a:r>
            <a:r>
              <a:rPr lang="pt-BR" sz="5000" dirty="0" smtClean="0"/>
              <a:t>práticas </a:t>
            </a:r>
            <a:r>
              <a:rPr lang="pt-BR" sz="5000" dirty="0"/>
              <a:t>de internacionalização universitária no exterior e em casa; </a:t>
            </a:r>
            <a:endParaRPr lang="pt-BR" sz="5000" dirty="0" smtClean="0"/>
          </a:p>
          <a:p>
            <a:pPr algn="just"/>
            <a:r>
              <a:rPr lang="pt-BR" sz="5000" dirty="0"/>
              <a:t>por promover chamamentos públicos de mobilidade acadêmica de estudantes, docentes e agentes universitários;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3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4724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722" y="1437975"/>
            <a:ext cx="7859216" cy="50153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000" b="1" dirty="0"/>
              <a:t>APRESENTAÇÃO DO </a:t>
            </a:r>
            <a:r>
              <a:rPr lang="pt-BR" sz="3000" b="1" i="1" dirty="0"/>
              <a:t>INTERNATIONAL </a:t>
            </a:r>
            <a:r>
              <a:rPr lang="pt-BR" sz="3000" b="1" i="1" dirty="0" smtClean="0"/>
              <a:t>OFFICE</a:t>
            </a:r>
            <a:endParaRPr lang="pt-BR" sz="1800" dirty="0" smtClean="0"/>
          </a:p>
          <a:p>
            <a:pPr lvl="0" algn="just"/>
            <a:endParaRPr lang="pt-BR" sz="1800" dirty="0" smtClean="0"/>
          </a:p>
          <a:p>
            <a:pPr lvl="0" algn="just"/>
            <a:r>
              <a:rPr lang="pt-BR" sz="1800" dirty="0" smtClean="0"/>
              <a:t>por </a:t>
            </a:r>
            <a:r>
              <a:rPr lang="pt-BR" sz="1800" dirty="0"/>
              <a:t>facilitar o recebimento de visitantes internacionais e socializar os eventos organizados entre </a:t>
            </a:r>
            <a:r>
              <a:rPr lang="pt-BR" sz="1800" dirty="0" smtClean="0"/>
              <a:t>as </a:t>
            </a:r>
            <a:r>
              <a:rPr lang="pt-BR" sz="1800" dirty="0"/>
              <a:t>diferentes </a:t>
            </a:r>
            <a:r>
              <a:rPr lang="pt-BR" sz="1800" dirty="0" smtClean="0"/>
              <a:t>unidades, cursos e programas;</a:t>
            </a:r>
            <a:r>
              <a:rPr lang="pt-BR" sz="1800" dirty="0"/>
              <a:t> </a:t>
            </a:r>
          </a:p>
          <a:p>
            <a:pPr lvl="0" algn="just"/>
            <a:r>
              <a:rPr lang="pt-BR" sz="1800" dirty="0"/>
              <a:t>por divulgar a instituição no exterior, a fim de recrutar acadêmicos e pesquisadores, ampliando a reputação institucional; </a:t>
            </a:r>
          </a:p>
          <a:p>
            <a:pPr lvl="0" algn="just"/>
            <a:r>
              <a:rPr lang="pt-BR" sz="1800" dirty="0"/>
              <a:t>por promover a universidade através de seu informativo oficial </a:t>
            </a:r>
            <a:r>
              <a:rPr lang="pt-BR" sz="1800" i="1" dirty="0"/>
              <a:t>Western Paraná Herald</a:t>
            </a:r>
            <a:r>
              <a:rPr lang="pt-BR" sz="1800" dirty="0"/>
              <a:t>; </a:t>
            </a:r>
          </a:p>
          <a:p>
            <a:pPr lvl="0" algn="just"/>
            <a:r>
              <a:rPr lang="pt-BR" sz="1800" dirty="0"/>
              <a:t>por instigar a realização de cursos de extensão e ensino em línguas estrangeiras;</a:t>
            </a:r>
          </a:p>
          <a:p>
            <a:pPr lvl="0" algn="just"/>
            <a:r>
              <a:rPr lang="pt-BR" sz="1800" dirty="0"/>
              <a:t>por consolidar e promover a institucionalização, de maneira descentralizada, dos serviços especializados de rotinas referentes às relações interinstitucionais e internacionais nos </a:t>
            </a:r>
            <a:r>
              <a:rPr lang="pt-BR" sz="1800" i="1" dirty="0"/>
              <a:t>campi</a:t>
            </a:r>
            <a:r>
              <a:rPr lang="pt-BR" sz="1800" dirty="0"/>
              <a:t>; </a:t>
            </a:r>
          </a:p>
          <a:p>
            <a:pPr lvl="0" algn="just"/>
            <a:r>
              <a:rPr lang="pt-BR" sz="1800" dirty="0"/>
              <a:t>por melhorar as experiências positivas de cooperação interinstitucionais e  internacionais, incrementando o renome da Unioeste no mundo.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4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9093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69" y="1949699"/>
            <a:ext cx="4130130" cy="478112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pt-BR" b="1" dirty="0"/>
              <a:t>Pontos Fortes</a:t>
            </a:r>
          </a:p>
          <a:p>
            <a:pPr fontAlgn="base"/>
            <a:r>
              <a:rPr lang="pt-BR" dirty="0"/>
              <a:t>potencial crítico</a:t>
            </a:r>
          </a:p>
          <a:p>
            <a:pPr fontAlgn="base"/>
            <a:r>
              <a:rPr lang="pt-BR" dirty="0" err="1"/>
              <a:t>multicampus</a:t>
            </a:r>
            <a:endParaRPr lang="pt-BR" dirty="0"/>
          </a:p>
          <a:p>
            <a:pPr fontAlgn="base"/>
            <a:r>
              <a:rPr lang="pt-BR" dirty="0"/>
              <a:t>versatilidade dos pesquisadores</a:t>
            </a:r>
          </a:p>
          <a:p>
            <a:pPr fontAlgn="base"/>
            <a:r>
              <a:rPr lang="pt-BR" dirty="0"/>
              <a:t>Corpo docente bem treinado</a:t>
            </a:r>
          </a:p>
          <a:p>
            <a:pPr fontAlgn="base"/>
            <a:r>
              <a:rPr lang="pt-BR" dirty="0"/>
              <a:t>resiliência</a:t>
            </a:r>
          </a:p>
          <a:p>
            <a:pPr fontAlgn="base"/>
            <a:r>
              <a:rPr lang="pt-BR" dirty="0"/>
              <a:t>Taxa de crescimento da </a:t>
            </a:r>
            <a:r>
              <a:rPr lang="pt-BR" dirty="0" err="1"/>
              <a:t>Unioeste</a:t>
            </a:r>
            <a:endParaRPr lang="pt-BR" dirty="0"/>
          </a:p>
          <a:p>
            <a:pPr fontAlgn="base"/>
            <a:r>
              <a:rPr lang="pt-BR" dirty="0"/>
              <a:t>"Universidade de Fronteira"</a:t>
            </a:r>
          </a:p>
          <a:p>
            <a:pPr fontAlgn="base"/>
            <a:endParaRPr lang="pt-BR" b="1" dirty="0"/>
          </a:p>
          <a:p>
            <a:pPr marL="0" indent="0" fontAlgn="base">
              <a:buNone/>
            </a:pPr>
            <a:r>
              <a:rPr lang="pt-BR" b="1" dirty="0"/>
              <a:t>      Oportunidades</a:t>
            </a:r>
          </a:p>
          <a:p>
            <a:pPr fontAlgn="base"/>
            <a:r>
              <a:rPr lang="pt-BR" dirty="0"/>
              <a:t>Brasil como liderança internacional</a:t>
            </a:r>
          </a:p>
          <a:p>
            <a:pPr fontAlgn="base"/>
            <a:r>
              <a:rPr lang="pt-BR" dirty="0"/>
              <a:t>cenário internacional</a:t>
            </a:r>
          </a:p>
          <a:p>
            <a:pPr fontAlgn="base"/>
            <a:r>
              <a:rPr lang="pt-BR" dirty="0"/>
              <a:t>multiculturalismo</a:t>
            </a:r>
          </a:p>
          <a:p>
            <a:pPr fontAlgn="base"/>
            <a:r>
              <a:rPr lang="pt-BR" dirty="0"/>
              <a:t>hospitalidade</a:t>
            </a:r>
          </a:p>
          <a:p>
            <a:pPr fontAlgn="base"/>
            <a:r>
              <a:rPr lang="pt-BR" dirty="0"/>
              <a:t>Ciência sem Fronteiras colocou o Brasil no cenário internacional</a:t>
            </a:r>
          </a:p>
          <a:p>
            <a:pPr fontAlgn="base"/>
            <a:r>
              <a:rPr lang="pt-BR" b="1" dirty="0"/>
              <a:t>...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52392" y="2204864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b="1" dirty="0"/>
              <a:t>      Fraquezas</a:t>
            </a:r>
          </a:p>
          <a:p>
            <a:pPr fontAlgn="base"/>
            <a:r>
              <a:rPr lang="pt-BR" dirty="0"/>
              <a:t>Português como segunda língua para estrangeiros</a:t>
            </a:r>
          </a:p>
          <a:p>
            <a:pPr fontAlgn="base"/>
            <a:r>
              <a:rPr lang="pt-BR" dirty="0"/>
              <a:t>Políticas educacionais /institucionais </a:t>
            </a:r>
          </a:p>
          <a:p>
            <a:pPr fontAlgn="base"/>
            <a:r>
              <a:rPr lang="pt-BR" dirty="0"/>
              <a:t>comunicação visual em Português</a:t>
            </a:r>
          </a:p>
          <a:p>
            <a:pPr fontAlgn="base"/>
            <a:r>
              <a:rPr lang="pt-BR" dirty="0"/>
              <a:t>orientações (atividades de internacionalização)</a:t>
            </a:r>
          </a:p>
          <a:p>
            <a:pPr fontAlgn="base"/>
            <a:r>
              <a:rPr lang="pt-BR" dirty="0"/>
              <a:t>Atração de cérebros </a:t>
            </a:r>
          </a:p>
          <a:p>
            <a:pPr fontAlgn="base"/>
            <a:r>
              <a:rPr lang="pt-BR" b="1" dirty="0"/>
              <a:t>...</a:t>
            </a:r>
          </a:p>
          <a:p>
            <a:pPr marL="0" indent="0" fontAlgn="base">
              <a:buNone/>
            </a:pPr>
            <a:endParaRPr lang="pt-BR" b="1" dirty="0"/>
          </a:p>
          <a:p>
            <a:pPr marL="0" indent="0" fontAlgn="base">
              <a:buNone/>
            </a:pPr>
            <a:r>
              <a:rPr lang="pt-BR" b="1" dirty="0"/>
              <a:t>      Ameaças</a:t>
            </a:r>
          </a:p>
          <a:p>
            <a:pPr fontAlgn="base"/>
            <a:r>
              <a:rPr lang="pt-BR" dirty="0"/>
              <a:t>burocracia</a:t>
            </a:r>
          </a:p>
          <a:p>
            <a:pPr fontAlgn="base"/>
            <a:r>
              <a:rPr lang="pt-BR" dirty="0"/>
              <a:t>segurança</a:t>
            </a:r>
          </a:p>
          <a:p>
            <a:pPr fontAlgn="base"/>
            <a:r>
              <a:rPr lang="pt-BR" dirty="0"/>
              <a:t>custo de vida</a:t>
            </a:r>
          </a:p>
          <a:p>
            <a:pPr fontAlgn="base"/>
            <a:r>
              <a:rPr lang="pt-BR" dirty="0"/>
              <a:t>competências em línguas estrangeiras deficiente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5800" y="1104950"/>
            <a:ext cx="7772400" cy="1016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dirty="0"/>
              <a:t>Análise </a:t>
            </a:r>
            <a:r>
              <a:rPr lang="pt-BR" sz="5400" dirty="0" smtClean="0"/>
              <a:t>SWOT da Unioeste</a:t>
            </a:r>
            <a:endParaRPr lang="pt-BR" sz="5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5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04468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7050"/>
            <a:ext cx="8424936" cy="46022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500" b="1" dirty="0" smtClean="0"/>
              <a:t>AÇÕES DESEMPENHADAS DESDE 2016</a:t>
            </a:r>
            <a:endParaRPr lang="pt-BR" sz="3500" dirty="0"/>
          </a:p>
          <a:p>
            <a:pPr marL="0" indent="0" algn="just">
              <a:buNone/>
            </a:pPr>
            <a:endParaRPr lang="pt-BR" sz="2400" u="sng" dirty="0" smtClean="0"/>
          </a:p>
          <a:p>
            <a:pPr marL="0" indent="0" algn="just">
              <a:buNone/>
            </a:pPr>
            <a:r>
              <a:rPr lang="pt-BR" sz="1700" u="sng" dirty="0" smtClean="0"/>
              <a:t>Recebimento de visitantes estrangeiros:</a:t>
            </a:r>
          </a:p>
          <a:p>
            <a:pPr marL="457200" indent="-457200" algn="just">
              <a:buAutoNum type="arabicParenR"/>
            </a:pPr>
            <a:r>
              <a:rPr lang="pt-BR" sz="1700" dirty="0" smtClean="0"/>
              <a:t>Prof. David </a:t>
            </a:r>
            <a:r>
              <a:rPr lang="pt-BR" sz="1700" dirty="0" err="1" smtClean="0"/>
              <a:t>Marcouiller</a:t>
            </a:r>
            <a:r>
              <a:rPr lang="pt-BR" sz="1700" dirty="0" smtClean="0"/>
              <a:t> (</a:t>
            </a:r>
            <a:r>
              <a:rPr lang="pt-BR" sz="1700" dirty="0" err="1" smtClean="0"/>
              <a:t>University</a:t>
            </a:r>
            <a:r>
              <a:rPr lang="pt-BR" sz="1700" dirty="0" smtClean="0"/>
              <a:t> </a:t>
            </a:r>
            <a:r>
              <a:rPr lang="pt-BR" sz="1700" dirty="0" err="1" smtClean="0"/>
              <a:t>of</a:t>
            </a:r>
            <a:r>
              <a:rPr lang="pt-BR" sz="1700" dirty="0" smtClean="0"/>
              <a:t> Wisconsin / EUA)</a:t>
            </a:r>
          </a:p>
          <a:p>
            <a:pPr marL="457200" indent="-457200" algn="just">
              <a:buAutoNum type="arabicParenR"/>
            </a:pPr>
            <a:r>
              <a:rPr lang="pt-BR" sz="1700" dirty="0" smtClean="0"/>
              <a:t>Prof. Alina Bianca </a:t>
            </a:r>
            <a:r>
              <a:rPr lang="pt-BR" sz="1700" dirty="0" err="1" smtClean="0"/>
              <a:t>Andreica</a:t>
            </a:r>
            <a:r>
              <a:rPr lang="pt-BR" sz="1700" dirty="0" smtClean="0"/>
              <a:t> (</a:t>
            </a:r>
            <a:r>
              <a:rPr lang="pt-BR" sz="1700" dirty="0" err="1" smtClean="0"/>
              <a:t>Babeş-Bolyai</a:t>
            </a:r>
            <a:r>
              <a:rPr lang="pt-BR" sz="1700" dirty="0" smtClean="0"/>
              <a:t> </a:t>
            </a:r>
            <a:r>
              <a:rPr lang="pt-BR" sz="1700" dirty="0" err="1" smtClean="0"/>
              <a:t>University</a:t>
            </a:r>
            <a:r>
              <a:rPr lang="pt-BR" sz="1700" dirty="0" smtClean="0"/>
              <a:t> / Romênia) </a:t>
            </a:r>
          </a:p>
          <a:p>
            <a:pPr marL="457200" indent="-457200" algn="just">
              <a:buAutoNum type="arabicParenR"/>
            </a:pPr>
            <a:r>
              <a:rPr lang="pt-BR" sz="1700" dirty="0" smtClean="0"/>
              <a:t>Comitiva da </a:t>
            </a:r>
            <a:r>
              <a:rPr lang="pt-BR" sz="1700" dirty="0" err="1" smtClean="0"/>
              <a:t>University</a:t>
            </a:r>
            <a:r>
              <a:rPr lang="pt-BR" sz="1700" dirty="0" smtClean="0"/>
              <a:t> </a:t>
            </a:r>
            <a:r>
              <a:rPr lang="pt-BR" sz="1700" dirty="0" err="1" smtClean="0"/>
              <a:t>of</a:t>
            </a:r>
            <a:r>
              <a:rPr lang="pt-BR" sz="1700" dirty="0" smtClean="0"/>
              <a:t> Illinois </a:t>
            </a:r>
            <a:r>
              <a:rPr lang="pt-BR" sz="1700" dirty="0" err="1" smtClean="0"/>
              <a:t>at</a:t>
            </a:r>
            <a:r>
              <a:rPr lang="pt-BR" sz="1700" dirty="0" smtClean="0"/>
              <a:t> Urbana-</a:t>
            </a:r>
            <a:r>
              <a:rPr lang="pt-BR" sz="1700" dirty="0" err="1" smtClean="0"/>
              <a:t>Champaign</a:t>
            </a:r>
            <a:r>
              <a:rPr lang="pt-BR" sz="1700" dirty="0" smtClean="0"/>
              <a:t> (EUA) com 25 participantes</a:t>
            </a:r>
          </a:p>
          <a:p>
            <a:pPr marL="457200" indent="-457200" algn="just">
              <a:buAutoNum type="arabicParenR"/>
            </a:pPr>
            <a:r>
              <a:rPr lang="pt-BR" sz="1700" dirty="0" smtClean="0"/>
              <a:t>Prof. Ariel A. </a:t>
            </a:r>
            <a:r>
              <a:rPr lang="pt-BR" sz="1700" dirty="0" err="1" smtClean="0"/>
              <a:t>Szogi</a:t>
            </a:r>
            <a:r>
              <a:rPr lang="pt-BR" sz="1700" dirty="0" smtClean="0"/>
              <a:t> (USDA-ARS / EUA)</a:t>
            </a:r>
          </a:p>
          <a:p>
            <a:pPr marL="457200" indent="-457200" algn="just">
              <a:buAutoNum type="arabicParenR"/>
            </a:pPr>
            <a:r>
              <a:rPr lang="pt-BR" sz="1700" dirty="0" smtClean="0"/>
              <a:t>Reitor Prof. Mariano </a:t>
            </a:r>
            <a:r>
              <a:rPr lang="pt-BR" sz="1700" dirty="0" err="1" smtClean="0"/>
              <a:t>Pacher</a:t>
            </a:r>
            <a:r>
              <a:rPr lang="pt-BR" sz="1700" dirty="0" smtClean="0"/>
              <a:t> </a:t>
            </a:r>
            <a:r>
              <a:rPr lang="pt-BR" sz="1700" dirty="0" err="1" smtClean="0"/>
              <a:t>Morel</a:t>
            </a:r>
            <a:r>
              <a:rPr lang="pt-BR" sz="1700" dirty="0" smtClean="0"/>
              <a:t> (</a:t>
            </a:r>
            <a:r>
              <a:rPr lang="pt-BR" sz="1700" dirty="0" err="1" smtClean="0"/>
              <a:t>Unican</a:t>
            </a:r>
            <a:r>
              <a:rPr lang="pt-BR" sz="1700" dirty="0" smtClean="0"/>
              <a:t> / Paraguai) </a:t>
            </a:r>
          </a:p>
          <a:p>
            <a:pPr marL="457200" indent="-457200" algn="just">
              <a:buAutoNum type="arabicParenR"/>
            </a:pPr>
            <a:r>
              <a:rPr lang="pt-BR" sz="1700" dirty="0" smtClean="0"/>
              <a:t>Diretor de Rel. </a:t>
            </a:r>
            <a:r>
              <a:rPr lang="pt-BR" sz="1700" dirty="0" err="1" smtClean="0"/>
              <a:t>Intl</a:t>
            </a:r>
            <a:r>
              <a:rPr lang="pt-BR" sz="1700" dirty="0" smtClean="0"/>
              <a:t>. Prof. </a:t>
            </a:r>
            <a:r>
              <a:rPr lang="pt-BR" sz="1700" dirty="0" err="1"/>
              <a:t>Julio</a:t>
            </a:r>
            <a:r>
              <a:rPr lang="pt-BR" sz="1700" dirty="0"/>
              <a:t> Adolfo </a:t>
            </a:r>
            <a:r>
              <a:rPr lang="pt-BR" sz="1700" dirty="0" err="1"/>
              <a:t>Pavez</a:t>
            </a:r>
            <a:r>
              <a:rPr lang="pt-BR" sz="1700" dirty="0"/>
              <a:t> </a:t>
            </a:r>
            <a:r>
              <a:rPr lang="pt-BR" sz="1700" dirty="0" err="1"/>
              <a:t>Corder</a:t>
            </a:r>
            <a:r>
              <a:rPr lang="pt-BR" sz="1700" dirty="0" smtClean="0"/>
              <a:t> (UNITEPC / </a:t>
            </a:r>
            <a:r>
              <a:rPr lang="pt-BR" sz="1700" dirty="0" err="1" smtClean="0"/>
              <a:t>Bolivia</a:t>
            </a:r>
            <a:r>
              <a:rPr lang="pt-BR" sz="1700" dirty="0" smtClean="0"/>
              <a:t>)</a:t>
            </a:r>
          </a:p>
          <a:p>
            <a:pPr marL="457200" indent="-457200" algn="just">
              <a:buAutoNum type="arabicParenR"/>
            </a:pPr>
            <a:r>
              <a:rPr lang="pt-BR" sz="1700" dirty="0" smtClean="0"/>
              <a:t>Prof. Maria Leonor de Carvalho (Universidade de Évora / Portugal) em agosto </a:t>
            </a:r>
          </a:p>
          <a:p>
            <a:pPr marL="457200" indent="-457200" algn="just">
              <a:buAutoNum type="arabicParenR"/>
            </a:pPr>
            <a:r>
              <a:rPr lang="pt-BR" sz="1700" dirty="0"/>
              <a:t>Prof. </a:t>
            </a:r>
            <a:r>
              <a:rPr lang="pt-BR" sz="1700" dirty="0" err="1"/>
              <a:t>Helsio</a:t>
            </a:r>
            <a:r>
              <a:rPr lang="pt-BR" sz="1700" dirty="0"/>
              <a:t> </a:t>
            </a:r>
            <a:r>
              <a:rPr lang="pt-BR" sz="1700" dirty="0" err="1"/>
              <a:t>Amiro</a:t>
            </a:r>
            <a:r>
              <a:rPr lang="pt-BR" sz="1700" dirty="0"/>
              <a:t> </a:t>
            </a:r>
            <a:r>
              <a:rPr lang="pt-BR" sz="1700" dirty="0" err="1"/>
              <a:t>Motany</a:t>
            </a:r>
            <a:r>
              <a:rPr lang="pt-BR" sz="1700" dirty="0"/>
              <a:t> de Albuquerque Azevedo </a:t>
            </a:r>
            <a:r>
              <a:rPr lang="pt-BR" sz="1700" dirty="0" smtClean="0"/>
              <a:t>(Universidade </a:t>
            </a:r>
            <a:r>
              <a:rPr lang="pt-BR" sz="1700" dirty="0"/>
              <a:t>Eduardo </a:t>
            </a:r>
            <a:r>
              <a:rPr lang="pt-BR" sz="1700" dirty="0" err="1"/>
              <a:t>Mondlane</a:t>
            </a:r>
            <a:r>
              <a:rPr lang="pt-BR" sz="1700" dirty="0"/>
              <a:t> </a:t>
            </a:r>
            <a:r>
              <a:rPr lang="pt-BR" sz="1700" dirty="0" smtClean="0"/>
              <a:t>/ Moçambique)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pt-BR" sz="1700" dirty="0"/>
              <a:t>Comitiva da </a:t>
            </a:r>
            <a:r>
              <a:rPr lang="pt-BR" sz="1700" dirty="0" err="1" smtClean="0"/>
              <a:t>Universidad</a:t>
            </a:r>
            <a:r>
              <a:rPr lang="pt-BR" sz="1700" dirty="0" smtClean="0"/>
              <a:t> Nacional de </a:t>
            </a:r>
            <a:r>
              <a:rPr lang="pt-BR" sz="1700" dirty="0" err="1" smtClean="0"/>
              <a:t>Canindeyú</a:t>
            </a:r>
            <a:r>
              <a:rPr lang="pt-BR" sz="1700" dirty="0" smtClean="0"/>
              <a:t> (Paraguai) </a:t>
            </a:r>
            <a:r>
              <a:rPr lang="pt-BR" sz="1700" dirty="0"/>
              <a:t>com </a:t>
            </a:r>
            <a:r>
              <a:rPr lang="pt-BR" sz="1700" dirty="0" smtClean="0"/>
              <a:t>9 participantes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pt-BR" sz="1700" dirty="0" smtClean="0"/>
              <a:t>Prof. </a:t>
            </a:r>
            <a:r>
              <a:rPr lang="pt-BR" sz="1700" dirty="0" err="1" smtClean="0"/>
              <a:t>Marcellus</a:t>
            </a:r>
            <a:r>
              <a:rPr lang="pt-BR" sz="1700" dirty="0" smtClean="0"/>
              <a:t> </a:t>
            </a:r>
            <a:r>
              <a:rPr lang="pt-BR" sz="1700" dirty="0"/>
              <a:t>M. Caldas (Kansas </a:t>
            </a:r>
            <a:r>
              <a:rPr lang="pt-BR" sz="1700" dirty="0" err="1"/>
              <a:t>State</a:t>
            </a:r>
            <a:r>
              <a:rPr lang="pt-BR" sz="1700" dirty="0"/>
              <a:t> </a:t>
            </a:r>
            <a:r>
              <a:rPr lang="pt-BR" sz="1700" dirty="0" err="1" smtClean="0"/>
              <a:t>University</a:t>
            </a:r>
            <a:r>
              <a:rPr lang="pt-BR" sz="1700" dirty="0" smtClean="0"/>
              <a:t> / EUA)</a:t>
            </a:r>
          </a:p>
          <a:p>
            <a:pPr marL="0" indent="0" algn="just">
              <a:buNone/>
            </a:pPr>
            <a:endParaRPr lang="pt-BR" sz="1700" dirty="0"/>
          </a:p>
          <a:p>
            <a:pPr marL="457200" indent="-457200" algn="just">
              <a:buAutoNum type="arabicParenR"/>
            </a:pPr>
            <a:endParaRPr lang="pt-BR" sz="1700" dirty="0" smtClean="0"/>
          </a:p>
          <a:p>
            <a:pPr marL="457200" indent="-457200" algn="just">
              <a:buAutoNum type="arabicParenR"/>
            </a:pPr>
            <a:endParaRPr lang="pt-BR" sz="17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6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78970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07050"/>
            <a:ext cx="7992888" cy="460227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6300" b="1" dirty="0" smtClean="0"/>
              <a:t>AÇÕES DESEMPENHADAS DESDE 2016</a:t>
            </a:r>
            <a:endParaRPr lang="pt-BR" sz="6300" dirty="0"/>
          </a:p>
          <a:p>
            <a:pPr marL="0" indent="0" algn="just">
              <a:buNone/>
            </a:pPr>
            <a:endParaRPr lang="pt-BR" sz="2400" u="sng" dirty="0" smtClean="0"/>
          </a:p>
          <a:p>
            <a:pPr marL="0" indent="0" algn="just">
              <a:buNone/>
            </a:pPr>
            <a:r>
              <a:rPr lang="pt-BR" sz="3500" u="sng" dirty="0" smtClean="0"/>
              <a:t>Articulação de projetos em rede:</a:t>
            </a:r>
          </a:p>
          <a:p>
            <a:pPr marL="457200" indent="-457200" algn="just">
              <a:buAutoNum type="arabicParenR"/>
            </a:pPr>
            <a:r>
              <a:rPr lang="pt-BR" sz="3500" dirty="0" smtClean="0"/>
              <a:t>Projeto estratégico da UGF – Fundo Paraná articulado entre as sete universidades estaduais e SETI intitulado “Estruturação </a:t>
            </a:r>
            <a:r>
              <a:rPr lang="pt-BR" sz="3500" dirty="0"/>
              <a:t>da Assessoria de Relações Internacionais e Interinstitucionais da Universidade Estadual do Oeste do </a:t>
            </a:r>
            <a:r>
              <a:rPr lang="pt-BR" sz="3500" dirty="0" smtClean="0"/>
              <a:t>Paraná” </a:t>
            </a:r>
          </a:p>
          <a:p>
            <a:pPr marL="457200" indent="-457200" algn="just">
              <a:buAutoNum type="arabicParenR"/>
            </a:pPr>
            <a:r>
              <a:rPr lang="pt-BR" sz="3500" dirty="0" smtClean="0"/>
              <a:t>Projeto submetido ao PGCI da Capes em </a:t>
            </a:r>
            <a:r>
              <a:rPr lang="pt-BR" sz="3500" dirty="0"/>
              <a:t>rede entre as sete universidades estaduais </a:t>
            </a:r>
            <a:r>
              <a:rPr lang="pt-BR" sz="3500" dirty="0" smtClean="0"/>
              <a:t>do Paraná intitulado “</a:t>
            </a:r>
            <a:r>
              <a:rPr lang="pt-BR" sz="3500" dirty="0" err="1" smtClean="0"/>
              <a:t>Teaching</a:t>
            </a:r>
            <a:r>
              <a:rPr lang="pt-BR" sz="3500" dirty="0" smtClean="0"/>
              <a:t> </a:t>
            </a:r>
            <a:r>
              <a:rPr lang="pt-BR" sz="3500" dirty="0" err="1" smtClean="0"/>
              <a:t>and</a:t>
            </a:r>
            <a:r>
              <a:rPr lang="pt-BR" sz="3500" dirty="0" smtClean="0"/>
              <a:t> Learning in </a:t>
            </a:r>
            <a:r>
              <a:rPr lang="pt-BR" sz="3500" dirty="0" err="1" smtClean="0"/>
              <a:t>English</a:t>
            </a:r>
            <a:r>
              <a:rPr lang="pt-BR" sz="3500" dirty="0" smtClean="0"/>
              <a:t> in </a:t>
            </a:r>
            <a:r>
              <a:rPr lang="pt-BR" sz="3500" dirty="0" err="1" smtClean="0"/>
              <a:t>State</a:t>
            </a:r>
            <a:r>
              <a:rPr lang="pt-BR" sz="3500" dirty="0" smtClean="0"/>
              <a:t> </a:t>
            </a:r>
            <a:r>
              <a:rPr lang="pt-BR" sz="3500" dirty="0" err="1" smtClean="0"/>
              <a:t>of</a:t>
            </a:r>
            <a:r>
              <a:rPr lang="pt-BR" sz="3500" dirty="0" smtClean="0"/>
              <a:t> Paraná </a:t>
            </a:r>
            <a:r>
              <a:rPr lang="pt-BR" sz="3500" dirty="0" err="1" smtClean="0"/>
              <a:t>Universities</a:t>
            </a:r>
            <a:r>
              <a:rPr lang="pt-BR" sz="3500" dirty="0" smtClean="0"/>
              <a:t>: A </a:t>
            </a:r>
            <a:r>
              <a:rPr lang="pt-BR" sz="3500" dirty="0" err="1" smtClean="0"/>
              <a:t>Research</a:t>
            </a:r>
            <a:r>
              <a:rPr lang="pt-BR" sz="3500" dirty="0" smtClean="0"/>
              <a:t> Project”</a:t>
            </a:r>
          </a:p>
          <a:p>
            <a:pPr marL="457200" indent="-457200" algn="just">
              <a:buAutoNum type="arabicParenR"/>
            </a:pPr>
            <a:r>
              <a:rPr lang="pt-BR" sz="3500" dirty="0" smtClean="0"/>
              <a:t>Projeto </a:t>
            </a:r>
            <a:r>
              <a:rPr lang="pt-BR" sz="3500" dirty="0"/>
              <a:t>estratégico da UGF – Fundo Paraná </a:t>
            </a:r>
            <a:r>
              <a:rPr lang="pt-BR" sz="3500" dirty="0" smtClean="0"/>
              <a:t>para custeio de mobilidade docente </a:t>
            </a:r>
            <a:r>
              <a:rPr lang="pt-BR" sz="3500" dirty="0" err="1" smtClean="0"/>
              <a:t>inbound</a:t>
            </a:r>
            <a:r>
              <a:rPr lang="pt-BR" sz="3500" dirty="0" smtClean="0"/>
              <a:t> e </a:t>
            </a:r>
            <a:r>
              <a:rPr lang="pt-BR" sz="3500" dirty="0" err="1" smtClean="0"/>
              <a:t>outbound</a:t>
            </a:r>
            <a:r>
              <a:rPr lang="pt-BR" sz="3500" dirty="0" smtClean="0"/>
              <a:t> no âmbito do ZICOSUR Universitário</a:t>
            </a:r>
          </a:p>
          <a:p>
            <a:pPr marL="457200" indent="-457200" algn="just">
              <a:buAutoNum type="arabicParenR"/>
            </a:pPr>
            <a:r>
              <a:rPr lang="pt-BR" sz="3500" dirty="0" smtClean="0"/>
              <a:t>Projeto em rede com 20 universidades do Programa Erasmus </a:t>
            </a:r>
            <a:r>
              <a:rPr lang="pt-BR" sz="3500" dirty="0" err="1" smtClean="0"/>
              <a:t>Mundus</a:t>
            </a:r>
            <a:r>
              <a:rPr lang="pt-BR" sz="3500" dirty="0" smtClean="0"/>
              <a:t> da União Europeia - EUREKA SD intitulado “</a:t>
            </a:r>
            <a:r>
              <a:rPr lang="pt-BR" sz="3500" dirty="0" err="1" smtClean="0"/>
              <a:t>Enhancing</a:t>
            </a:r>
            <a:r>
              <a:rPr lang="pt-BR" sz="3500" dirty="0" smtClean="0"/>
              <a:t> </a:t>
            </a:r>
            <a:r>
              <a:rPr lang="pt-BR" sz="3500" dirty="0" err="1" smtClean="0"/>
              <a:t>university</a:t>
            </a:r>
            <a:r>
              <a:rPr lang="pt-BR" sz="3500" dirty="0" smtClean="0"/>
              <a:t> </a:t>
            </a:r>
            <a:r>
              <a:rPr lang="pt-BR" sz="3500" dirty="0" err="1" smtClean="0"/>
              <a:t>research</a:t>
            </a:r>
            <a:r>
              <a:rPr lang="pt-BR" sz="3500" dirty="0" smtClean="0"/>
              <a:t> </a:t>
            </a:r>
            <a:r>
              <a:rPr lang="pt-BR" sz="3500" dirty="0" err="1" smtClean="0"/>
              <a:t>and</a:t>
            </a:r>
            <a:r>
              <a:rPr lang="pt-BR" sz="3500" dirty="0" smtClean="0"/>
              <a:t> </a:t>
            </a:r>
            <a:r>
              <a:rPr lang="pt-BR" sz="3500" dirty="0" err="1" smtClean="0"/>
              <a:t>education</a:t>
            </a:r>
            <a:r>
              <a:rPr lang="pt-BR" sz="3500" dirty="0" smtClean="0"/>
              <a:t> in áreas </a:t>
            </a:r>
            <a:r>
              <a:rPr lang="pt-BR" sz="3500" dirty="0" err="1" smtClean="0"/>
              <a:t>useful</a:t>
            </a:r>
            <a:r>
              <a:rPr lang="pt-BR" sz="3500" dirty="0" smtClean="0"/>
              <a:t> for </a:t>
            </a:r>
            <a:r>
              <a:rPr lang="pt-BR" sz="3500" dirty="0" err="1" smtClean="0"/>
              <a:t>sustainable</a:t>
            </a:r>
            <a:r>
              <a:rPr lang="pt-BR" sz="3500" dirty="0" smtClean="0"/>
              <a:t> </a:t>
            </a:r>
            <a:r>
              <a:rPr lang="pt-BR" sz="3500" dirty="0" err="1" smtClean="0"/>
              <a:t>development</a:t>
            </a:r>
            <a:r>
              <a:rPr lang="pt-BR" sz="3500" dirty="0" smtClean="0"/>
              <a:t>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7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07515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024" y="1707050"/>
            <a:ext cx="8676456" cy="460227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5000" b="1" dirty="0" smtClean="0"/>
              <a:t>AÇÕES DESEMPENHADAS DESDE 2016</a:t>
            </a:r>
            <a:endParaRPr lang="pt-BR" sz="5000" dirty="0"/>
          </a:p>
          <a:p>
            <a:pPr marL="0" indent="0" algn="just">
              <a:buNone/>
            </a:pPr>
            <a:endParaRPr lang="pt-BR" sz="2400" u="sng" dirty="0" smtClean="0"/>
          </a:p>
          <a:p>
            <a:pPr marL="0" indent="0" algn="just">
              <a:buNone/>
            </a:pPr>
            <a:r>
              <a:rPr lang="pt-BR" sz="2400" u="sng" dirty="0" smtClean="0"/>
              <a:t>Representação em rede: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Participação no Núcleo de Internacionalização das IES do Paraná da SETI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Articulação com o ZICOSUR Universitário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Participação na FAUBAI 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Articulação com a APIESP e AUPP</a:t>
            </a:r>
          </a:p>
          <a:p>
            <a:pPr marL="0" indent="0" algn="just">
              <a:buNone/>
            </a:pPr>
            <a:endParaRPr lang="pt-BR" sz="2400" u="sng" dirty="0" smtClean="0"/>
          </a:p>
          <a:p>
            <a:pPr marL="0" indent="0" algn="just">
              <a:buNone/>
            </a:pPr>
            <a:r>
              <a:rPr lang="pt-BR" sz="2400" u="sng" dirty="0" smtClean="0"/>
              <a:t>Desenvolvimento de </a:t>
            </a:r>
            <a:r>
              <a:rPr lang="pt-BR" sz="2400" u="sng" dirty="0"/>
              <a:t>projetos de pesquisa e </a:t>
            </a:r>
            <a:r>
              <a:rPr lang="pt-BR" sz="2400" u="sng" dirty="0" smtClean="0"/>
              <a:t>extensão: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Projeto de Pesquisa ICV intitulado “Mobilidade </a:t>
            </a:r>
            <a:r>
              <a:rPr lang="pt-BR" sz="2400" dirty="0"/>
              <a:t>e Internacionalização da Universidade Estadual do Oeste do Paraná: dos conceitos à </a:t>
            </a:r>
            <a:r>
              <a:rPr lang="pt-BR" sz="2400" dirty="0" smtClean="0"/>
              <a:t>ação”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Projeto de Pesquisa internacional com a </a:t>
            </a:r>
            <a:r>
              <a:rPr lang="pt-BR" sz="2400" dirty="0" err="1" smtClean="0"/>
              <a:t>University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Illinois </a:t>
            </a:r>
            <a:r>
              <a:rPr lang="pt-BR" sz="2400" dirty="0" err="1" smtClean="0"/>
              <a:t>at</a:t>
            </a:r>
            <a:r>
              <a:rPr lang="pt-BR" sz="2400" dirty="0" smtClean="0"/>
              <a:t> Urbana-</a:t>
            </a:r>
            <a:r>
              <a:rPr lang="pt-BR" sz="2400" dirty="0" err="1" smtClean="0"/>
              <a:t>Champaign</a:t>
            </a:r>
            <a:r>
              <a:rPr lang="pt-BR" sz="2400" dirty="0" smtClean="0"/>
              <a:t> intitulado “Perdas pós-colheita no Paraná”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Projeto de Extensão Western Paraná Herald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Projeto de Extensão Western Paraná </a:t>
            </a:r>
            <a:r>
              <a:rPr lang="pt-BR" sz="2400" dirty="0" err="1" smtClean="0"/>
              <a:t>International</a:t>
            </a:r>
            <a:r>
              <a:rPr lang="pt-BR" sz="2400" dirty="0" smtClean="0"/>
              <a:t> Radio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Projeto de Extensão Heraldo </a:t>
            </a:r>
            <a:r>
              <a:rPr lang="pt-BR" sz="2400" dirty="0" err="1" smtClean="0"/>
              <a:t>del</a:t>
            </a:r>
            <a:r>
              <a:rPr lang="pt-BR" sz="2400" dirty="0" smtClean="0"/>
              <a:t> Oeste Paranaense</a:t>
            </a: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457200" indent="-457200" algn="just">
              <a:buAutoNum type="arabicParenR"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8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245117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30" y="1707050"/>
            <a:ext cx="9018980" cy="460227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5600" b="1" dirty="0" smtClean="0"/>
              <a:t>AÇÕES DESEMPENHADAS DESDE 2016</a:t>
            </a:r>
            <a:endParaRPr lang="pt-BR" sz="5600" dirty="0"/>
          </a:p>
          <a:p>
            <a:pPr marL="0" indent="0" algn="just">
              <a:buNone/>
            </a:pPr>
            <a:endParaRPr lang="pt-BR" sz="2400" u="sng" dirty="0" smtClean="0"/>
          </a:p>
          <a:p>
            <a:pPr marL="0" indent="0" algn="just">
              <a:buNone/>
            </a:pPr>
            <a:r>
              <a:rPr lang="pt-BR" sz="2400" u="sng" dirty="0" smtClean="0"/>
              <a:t>Chamamentos públicos: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Programa </a:t>
            </a:r>
            <a:r>
              <a:rPr lang="pt-BR" sz="2400" dirty="0"/>
              <a:t>de Bolsas Ibero Americanas para alunos de graduação Santander Universidades </a:t>
            </a:r>
            <a:r>
              <a:rPr lang="pt-BR" sz="2400" dirty="0" smtClean="0"/>
              <a:t>– 2016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Programa de Mobilidade Nacional </a:t>
            </a:r>
            <a:r>
              <a:rPr lang="pt-BR" sz="2400" dirty="0" smtClean="0"/>
              <a:t>ABRUEM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Programa de Mobilidade Docente da Rede </a:t>
            </a:r>
            <a:r>
              <a:rPr lang="pt-BR" sz="2400" dirty="0" smtClean="0"/>
              <a:t>ZICOSUR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Seleção para pesquisador em Projeto Internacional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Seleção de bolsista (SETI/UGF) para a ARI</a:t>
            </a:r>
          </a:p>
          <a:p>
            <a:pPr marL="0" indent="0" algn="just">
              <a:buNone/>
            </a:pPr>
            <a:endParaRPr lang="pt-BR" sz="2400" u="sng" dirty="0" smtClean="0"/>
          </a:p>
          <a:p>
            <a:pPr marL="0" indent="0" algn="just">
              <a:buNone/>
            </a:pPr>
            <a:r>
              <a:rPr lang="pt-BR" sz="2400" u="sng" dirty="0" smtClean="0"/>
              <a:t>Divulgação da </a:t>
            </a:r>
            <a:r>
              <a:rPr lang="pt-BR" sz="2400" u="sng" dirty="0"/>
              <a:t>instituição no </a:t>
            </a:r>
            <a:r>
              <a:rPr lang="pt-BR" sz="2400" u="sng" dirty="0" smtClean="0"/>
              <a:t>exterior: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Romênia: Visita à </a:t>
            </a:r>
            <a:r>
              <a:rPr lang="pt-BR" sz="2400" dirty="0" err="1" smtClean="0"/>
              <a:t>Babeş-Bolyai</a:t>
            </a:r>
            <a:r>
              <a:rPr lang="pt-BR" sz="2400" dirty="0" smtClean="0"/>
              <a:t> </a:t>
            </a:r>
            <a:r>
              <a:rPr lang="pt-BR" sz="2400" dirty="0" err="1" smtClean="0"/>
              <a:t>University</a:t>
            </a:r>
            <a:r>
              <a:rPr lang="pt-BR" sz="2400" dirty="0" smtClean="0"/>
              <a:t> e </a:t>
            </a:r>
            <a:r>
              <a:rPr lang="pt-BR" sz="2400" dirty="0" err="1" smtClean="0"/>
              <a:t>University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Agricultural</a:t>
            </a:r>
            <a:r>
              <a:rPr lang="pt-BR" sz="2400" dirty="0" smtClean="0"/>
              <a:t> </a:t>
            </a:r>
            <a:r>
              <a:rPr lang="pt-BR" sz="2400" dirty="0" err="1" smtClean="0"/>
              <a:t>Sciences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Veterenary</a:t>
            </a:r>
            <a:r>
              <a:rPr lang="pt-BR" sz="2400" dirty="0" smtClean="0"/>
              <a:t> Medicine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Espanha: Visita à </a:t>
            </a:r>
            <a:r>
              <a:rPr lang="pt-BR" sz="2400" dirty="0" err="1" smtClean="0"/>
              <a:t>Universidad</a:t>
            </a:r>
            <a:r>
              <a:rPr lang="pt-BR" sz="2400" dirty="0" smtClean="0"/>
              <a:t> de </a:t>
            </a:r>
            <a:r>
              <a:rPr lang="pt-BR" sz="2400" dirty="0" err="1" smtClean="0"/>
              <a:t>la</a:t>
            </a:r>
            <a:r>
              <a:rPr lang="pt-BR" sz="2400" dirty="0" smtClean="0"/>
              <a:t> Rioja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Itália: Visita à </a:t>
            </a:r>
            <a:r>
              <a:rPr lang="pt-BR" sz="2400" dirty="0" err="1" smtClean="0"/>
              <a:t>Università</a:t>
            </a:r>
            <a:r>
              <a:rPr lang="pt-BR" sz="2400" dirty="0" smtClean="0"/>
              <a:t> </a:t>
            </a:r>
            <a:r>
              <a:rPr lang="pt-BR" sz="2400" dirty="0" err="1" smtClean="0"/>
              <a:t>Politecnica</a:t>
            </a:r>
            <a:r>
              <a:rPr lang="pt-BR" sz="2400" dirty="0" smtClean="0"/>
              <a:t> dele </a:t>
            </a:r>
            <a:r>
              <a:rPr lang="pt-BR" sz="2400" dirty="0" err="1" smtClean="0"/>
              <a:t>Marchè</a:t>
            </a:r>
            <a:endParaRPr lang="pt-BR" sz="2400" dirty="0" smtClean="0"/>
          </a:p>
          <a:p>
            <a:pPr marL="457200" indent="-457200" algn="just">
              <a:buAutoNum type="arabicParenR"/>
            </a:pPr>
            <a:r>
              <a:rPr lang="pt-BR" sz="2400" dirty="0" smtClean="0"/>
              <a:t>Portugal: Visita à Universidade de Coimbra e Escola Superior Agrária de Coimbra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Paraguai: Visita à </a:t>
            </a:r>
            <a:r>
              <a:rPr lang="pt-BR" sz="2400" dirty="0" err="1" smtClean="0"/>
              <a:t>Universidad</a:t>
            </a:r>
            <a:r>
              <a:rPr lang="pt-BR" sz="2400" dirty="0" smtClean="0"/>
              <a:t> Nacional de </a:t>
            </a:r>
            <a:r>
              <a:rPr lang="pt-BR" sz="2400" dirty="0" err="1" smtClean="0"/>
              <a:t>Canindeyú</a:t>
            </a:r>
            <a:r>
              <a:rPr lang="pt-BR" sz="2400" dirty="0" smtClean="0"/>
              <a:t> e Universidade Nacional </a:t>
            </a:r>
            <a:r>
              <a:rPr lang="pt-BR" sz="2400" dirty="0" err="1" smtClean="0"/>
              <a:t>del</a:t>
            </a:r>
            <a:r>
              <a:rPr lang="pt-BR" sz="2400" dirty="0" smtClean="0"/>
              <a:t> Este</a:t>
            </a:r>
          </a:p>
          <a:p>
            <a:pPr marL="457200" indent="-457200" algn="just">
              <a:buAutoNum type="arabicParenR"/>
            </a:pPr>
            <a:r>
              <a:rPr lang="pt-BR" sz="2400" dirty="0" smtClean="0"/>
              <a:t>Argentina: Visita à </a:t>
            </a:r>
            <a:r>
              <a:rPr lang="pt-BR" sz="2400" dirty="0" err="1" smtClean="0"/>
              <a:t>Universidad</a:t>
            </a:r>
            <a:r>
              <a:rPr lang="pt-BR" sz="2400" dirty="0" smtClean="0"/>
              <a:t> Nacional de Salta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" y="-14774"/>
            <a:ext cx="9144000" cy="134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100392" y="6373356"/>
            <a:ext cx="933918" cy="4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9</a:t>
            </a:r>
            <a:r>
              <a:rPr lang="pt-BR" sz="2400" dirty="0" smtClean="0"/>
              <a:t>/18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83540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1109</Words>
  <Application>Microsoft Office PowerPoint</Application>
  <PresentationFormat>Apresentação na tela (4:3)</PresentationFormat>
  <Paragraphs>196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MOBILIDADE ACADÊMICA NACIONAL</dc:title>
  <dc:creator>asdada</dc:creator>
  <cp:lastModifiedBy>unioeste</cp:lastModifiedBy>
  <cp:revision>136</cp:revision>
  <cp:lastPrinted>2016-09-19T17:20:51Z</cp:lastPrinted>
  <dcterms:created xsi:type="dcterms:W3CDTF">2015-07-07T16:09:33Z</dcterms:created>
  <dcterms:modified xsi:type="dcterms:W3CDTF">2017-10-05T15:19:03Z</dcterms:modified>
</cp:coreProperties>
</file>